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63" r:id="rId4"/>
    <p:sldId id="264" r:id="rId5"/>
    <p:sldId id="265" r:id="rId6"/>
    <p:sldId id="262" r:id="rId7"/>
    <p:sldId id="258" r:id="rId8"/>
    <p:sldId id="259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29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20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pPr/>
              <a:t>4/24/2020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2480" y="1015144"/>
            <a:ext cx="10652760" cy="1645920"/>
          </a:xfrm>
        </p:spPr>
        <p:txBody>
          <a:bodyPr>
            <a:normAutofit/>
          </a:bodyPr>
          <a:lstStyle/>
          <a:p>
            <a:r>
              <a:rPr lang="ru-RU" b="1" dirty="0" smtClean="0"/>
              <a:t>Рефлексы. </a:t>
            </a:r>
            <a:br>
              <a:rPr lang="ru-RU" b="1" dirty="0" smtClean="0"/>
            </a:br>
            <a:r>
              <a:rPr lang="ru-RU" b="1" dirty="0" smtClean="0"/>
              <a:t>Условные и безусловные рефлексы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655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foxford.ru/uploads/tinymce_image/image/28944/%D1%80%D0%B5%D1%84%D0%BB%D0%B5%D0%BA%D1%8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4920" y="956995"/>
            <a:ext cx="9707880" cy="45979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672840" y="332155"/>
            <a:ext cx="5151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Финская 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школа сторожевых собак.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58240" y="5718078"/>
            <a:ext cx="9814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Рис. Сторожевые пограничные собаки в ожидании своей очереди на получение пищи. 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54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198" y="284813"/>
            <a:ext cx="8991600" cy="56862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Сравнение условных и безусловных рефлексов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90600" y="1325880"/>
            <a:ext cx="10027920" cy="285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 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реакция организма на раздражитель с участием нервной системы.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Безусловные рефлексы (врожденные рефлексы)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постоянные врожденные реакции организма на определенные изменения окружающей среды, осуществляемые при участии нервной системы и не требующие специальных условий для своего возникновения.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Термин ввел И. П. Павлов.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679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198" y="284813"/>
            <a:ext cx="8991600" cy="568628"/>
          </a:xfrm>
        </p:spPr>
        <p:txBody>
          <a:bodyPr>
            <a:normAutofit fontScale="90000"/>
          </a:bodyPr>
          <a:lstStyle/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000" b="1" cap="none" spc="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Классификация безусловных </a:t>
            </a:r>
            <a:r>
              <a:rPr lang="ru-RU" sz="2000" b="1" cap="none" spc="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рефлексов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5198" y="1127760"/>
            <a:ext cx="8991600" cy="4963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i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 сложности: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простые (отдергивание руки от горячего);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сложные (поддержание гомеостаза при повышении концентрации углекислого газа в крови путем учащения дыхания);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виду реакции: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пищевые (слюноотделительный рефлекс);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половые (половая охота, эрекция);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оборонительные (защита руками головы при надвигающемся ударе);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ориентировочно-исследовательские (поворачивание головы на громкий звук);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отношению животного к раздражителю: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биологически положительные (поиск пищи по запаху);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биологически отрицательные (убегание от источника шума)</a:t>
            </a:r>
            <a:r>
              <a:rPr lang="ru-RU" sz="12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05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198" y="284813"/>
            <a:ext cx="8991600" cy="568628"/>
          </a:xfrm>
        </p:spPr>
        <p:txBody>
          <a:bodyPr>
            <a:normAutofit fontScale="90000"/>
          </a:bodyPr>
          <a:lstStyle/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000" b="1" cap="none" spc="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Условные рефлексы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5840" y="1310640"/>
            <a:ext cx="9890760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Условные (приобретенные) рефлексы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реакции организма на определенные изменения окружающей среды, приобретенные в течение жизни.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955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198" y="284813"/>
            <a:ext cx="8991600" cy="568628"/>
          </a:xfrm>
        </p:spPr>
        <p:txBody>
          <a:bodyPr>
            <a:noAutofit/>
          </a:bodyPr>
          <a:lstStyle/>
          <a:p>
            <a:pPr lvl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400" b="1" cap="none" spc="0" dirty="0" smtClean="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Виды условных рефлексов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6038" y="1071919"/>
            <a:ext cx="10789920" cy="5694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</a:p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натуральные </a:t>
            </a:r>
            <a:r>
              <a:rPr lang="ru-RU" sz="20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(естественные) рефлексы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вырабатываются на естественные </a:t>
            </a:r>
            <a:r>
              <a:rPr 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своиства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безусловных раздражителей (например, запах или вид пищи), не нуждаются в постоянном подкреплении; 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искусственные рефлексы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на безразличные искусственные сочетания раздражителей (например, звонок и принятие пищи), нуждаются в постоянном подкреплении.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положительные рефлексы 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  условные рефлексы, в динамике которых проявляется активность организма в виде двигательных или секреторных реакций;</a:t>
            </a:r>
            <a:endParaRPr lang="ru-RU" sz="20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отрицательные (тормозные) рефлексы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условные рефлексы, связанные с угнетением двигательных или секреторных реакций (например, при условном раздражителе в виде команды «Смирно!» вызывается деятельность мышц, обусловливающих стояние в определенном положении и торможение других условных двигательных реакций, которые осуществлялись до этой команды (ходьба, бег и т.п.).</a:t>
            </a:r>
            <a:endParaRPr lang="ru-RU" sz="2000" dirty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513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198" y="284813"/>
            <a:ext cx="8991600" cy="56862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Сравнение условных и безусловных рефлексов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680" y="1173480"/>
            <a:ext cx="8866118" cy="585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446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381000"/>
            <a:ext cx="10622280" cy="777240"/>
          </a:xfrm>
        </p:spPr>
        <p:txBody>
          <a:bodyPr>
            <a:normAutofit fontScale="90000"/>
          </a:bodyPr>
          <a:lstStyle/>
          <a:p>
            <a:r>
              <a:rPr lang="ru-RU" sz="2200" b="1" dirty="0"/>
              <a:t>Физиологический механизм, лежащий в основе 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условного </a:t>
            </a:r>
            <a:r>
              <a:rPr lang="ru-RU" sz="2200" b="1" dirty="0"/>
              <a:t>рефлекса</a:t>
            </a:r>
            <a:r>
              <a:rPr lang="ru-RU" sz="2200" b="1" dirty="0" smtClean="0"/>
              <a:t>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7240" y="1334447"/>
            <a:ext cx="10622280" cy="4274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Появление 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очага возбуждения в коре больших полушарий, вызванного более слабым условным стимулом (включение лампочки).</a:t>
            </a:r>
            <a:endParaRPr lang="ru-RU" sz="24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Появление очага возбуждения, связанного с сильным безусловным стимулом (получение лакомства).</a:t>
            </a:r>
            <a:endParaRPr lang="ru-RU" sz="24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нескольких повторений сочетания условного и безусловного сигналов возникает временная связь между двумя очагами возбуждения: от очага, вызванного условным стимулом, к очагу, вызванному безусловным стимулом.</a:t>
            </a:r>
            <a:endParaRPr lang="ru-RU" sz="24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результате действие только условного стимула теперь приводит к реакции, вызываемой ранее безусловным стимулом.</a:t>
            </a:r>
            <a:endParaRPr lang="ru-RU" sz="2400" dirty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727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4016" y="308234"/>
            <a:ext cx="7729728" cy="57568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Формирование условного  рефлекса</a:t>
            </a:r>
            <a:endParaRPr lang="ru-RU" b="1" dirty="0"/>
          </a:p>
        </p:txBody>
      </p:sp>
      <p:pic>
        <p:nvPicPr>
          <p:cNvPr id="4" name="Рисунок 3" descr="https://foxford.ru/uploads/tinymce_image/image/28918/%D1%80%D0%B5%D1%84%D0%BB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506"/>
          <a:stretch/>
        </p:blipFill>
        <p:spPr bwMode="auto">
          <a:xfrm>
            <a:off x="5394960" y="990600"/>
            <a:ext cx="6446520" cy="5547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65176" y="1118535"/>
            <a:ext cx="5129784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- безусловный пищевой рефлекс;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 - ориентировочный рефлекс на свет лампочки;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- выработка условного рефлекса;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 - проявление условного рефлекса.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69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720" y="263652"/>
            <a:ext cx="11384280" cy="1188720"/>
          </a:xfrm>
        </p:spPr>
        <p:txBody>
          <a:bodyPr>
            <a:normAutofit fontScale="90000"/>
          </a:bodyPr>
          <a:lstStyle/>
          <a:p>
            <a:pPr lvl="0" defTabSz="457200">
              <a:lnSpc>
                <a:spcPct val="107000"/>
              </a:lnSpc>
              <a:spcBef>
                <a:spcPts val="0"/>
              </a:spcBef>
            </a:pPr>
            <a:r>
              <a:rPr lang="ru-RU" sz="2700" cap="none" spc="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образования условного рефлекса </a:t>
            </a:r>
            <a:r>
              <a:rPr lang="ru-RU" sz="2700" cap="none" spc="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cap="none" spc="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cap="none" spc="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2700" cap="none" spc="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соблюдение следующих правил</a:t>
            </a:r>
            <a:r>
              <a:rPr lang="ru-RU" sz="2700" cap="none" spc="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6720" y="1596704"/>
            <a:ext cx="11384280" cy="4557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раздражитель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будущий условный (сигнальный), должен иметь достаточную силу для возбуждения определенных рецепторов;</a:t>
            </a:r>
            <a:endParaRPr lang="ru-RU" sz="24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условный раздражитель должен несколько предшествовать, либо предъявляться одновременно с безусловным стимулом;</a:t>
            </a:r>
            <a:endParaRPr lang="ru-RU" sz="24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условный раздражитель должен быть слабее безусловного;</a:t>
            </a:r>
            <a:endParaRPr lang="ru-RU" sz="24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сильных посторонних раздражителей;</a:t>
            </a:r>
            <a:endParaRPr lang="ru-RU" sz="24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значительных патологических процессов в организме</a:t>
            </a:r>
            <a:r>
              <a:rPr lang="ru-RU" sz="2400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ru-RU" sz="2400" dirty="0">
              <a:solidFill>
                <a:srgbClr val="3333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соблюдении указанных условий практически на любой стимул можно выработать условный рефлекс.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59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35</TotalTime>
  <Words>272</Words>
  <Application>Microsoft Office PowerPoint</Application>
  <PresentationFormat>Произвольный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Parcel</vt:lpstr>
      <vt:lpstr>Рефлексы.  Условные и безусловные рефлексы</vt:lpstr>
      <vt:lpstr>Сравнение условных и безусловных рефлексов</vt:lpstr>
      <vt:lpstr>Классификация безусловных рефлексов</vt:lpstr>
      <vt:lpstr>Условные рефлексы</vt:lpstr>
      <vt:lpstr>Виды условных рефлексов</vt:lpstr>
      <vt:lpstr>Сравнение условных и безусловных рефлексов</vt:lpstr>
      <vt:lpstr>Физиологический механизм, лежащий в основе  условного рефлекса:</vt:lpstr>
      <vt:lpstr>Формирование условного  рефлекса</vt:lpstr>
      <vt:lpstr>Для образования условного рефлекса  необходимо соблюдение следующих правил: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Рефлексы.  Условные и безусловные рефлексы</dc:title>
  <dc:creator>elena silazkova</dc:creator>
  <cp:lastModifiedBy>Win-10</cp:lastModifiedBy>
  <cp:revision>4</cp:revision>
  <dcterms:created xsi:type="dcterms:W3CDTF">2020-04-14T17:43:43Z</dcterms:created>
  <dcterms:modified xsi:type="dcterms:W3CDTF">2020-04-24T15:32:36Z</dcterms:modified>
</cp:coreProperties>
</file>